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Archivo Light"/>
      <p:regular r:id="rId13"/>
      <p:bold r:id="rId14"/>
      <p:italic r:id="rId15"/>
      <p:boldItalic r:id="rId16"/>
    </p:embeddedFont>
    <p:embeddedFont>
      <p:font typeface="Lato"/>
      <p:regular r:id="rId17"/>
      <p:bold r:id="rId18"/>
      <p:italic r:id="rId19"/>
      <p:boldItalic r:id="rId20"/>
    </p:embeddedFont>
    <p:embeddedFont>
      <p:font typeface="Archivo Medium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Italic.fntdata"/><Relationship Id="rId11" Type="http://schemas.openxmlformats.org/officeDocument/2006/relationships/slide" Target="slides/slide6.xml"/><Relationship Id="rId22" Type="http://schemas.openxmlformats.org/officeDocument/2006/relationships/font" Target="fonts/ArchivoMedium-bold.fntdata"/><Relationship Id="rId10" Type="http://schemas.openxmlformats.org/officeDocument/2006/relationships/slide" Target="slides/slide5.xml"/><Relationship Id="rId21" Type="http://schemas.openxmlformats.org/officeDocument/2006/relationships/font" Target="fonts/ArchivoMedium-regular.fntdata"/><Relationship Id="rId13" Type="http://schemas.openxmlformats.org/officeDocument/2006/relationships/font" Target="fonts/ArchivoLight-regular.fntdata"/><Relationship Id="rId24" Type="http://schemas.openxmlformats.org/officeDocument/2006/relationships/font" Target="fonts/ArchivoMedium-boldItalic.fntdata"/><Relationship Id="rId12" Type="http://schemas.openxmlformats.org/officeDocument/2006/relationships/slide" Target="slides/slide7.xml"/><Relationship Id="rId23" Type="http://schemas.openxmlformats.org/officeDocument/2006/relationships/font" Target="fonts/Archivo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rchivoLight-italic.fntdata"/><Relationship Id="rId14" Type="http://schemas.openxmlformats.org/officeDocument/2006/relationships/font" Target="fonts/ArchivoLight-bold.fntdata"/><Relationship Id="rId17" Type="http://schemas.openxmlformats.org/officeDocument/2006/relationships/font" Target="fonts/Lato-regular.fntdata"/><Relationship Id="rId16" Type="http://schemas.openxmlformats.org/officeDocument/2006/relationships/font" Target="fonts/ArchivoLight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italic.fntdata"/><Relationship Id="rId6" Type="http://schemas.openxmlformats.org/officeDocument/2006/relationships/slide" Target="slides/slide1.xml"/><Relationship Id="rId18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22a78fba2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022a78fba2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22a78fba2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22a78fba2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22a78fba2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22a78fba2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images are hyperlinked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22a78fba2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22a78fba2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22a78fba2_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22a78fba2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22a78fba2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22a78fba2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7.gif"/><Relationship Id="rId5" Type="http://schemas.openxmlformats.org/officeDocument/2006/relationships/image" Target="../media/image12.jp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axios.com/sponsored/phrma/behind-the-340b-drug-pricing-program" TargetMode="External"/><Relationship Id="rId4" Type="http://schemas.openxmlformats.org/officeDocument/2006/relationships/hyperlink" Target="https://www.axios.com/sponsored/content-item/phrma-safety-net-program-is-failing-many-vulnerable-patients" TargetMode="External"/><Relationship Id="rId10" Type="http://schemas.openxmlformats.org/officeDocument/2006/relationships/image" Target="../media/image13.jpg"/><Relationship Id="rId9" Type="http://schemas.openxmlformats.org/officeDocument/2006/relationships/image" Target="../media/image9.jpg"/><Relationship Id="rId5" Type="http://schemas.openxmlformats.org/officeDocument/2006/relationships/hyperlink" Target="https://www.axios.com/sponsored/content-item/phrma-vulnerable-patients-deserve-a-safety-net-program-that-works-as-intended" TargetMode="External"/><Relationship Id="rId6" Type="http://schemas.openxmlformats.org/officeDocument/2006/relationships/hyperlink" Target="https://www.axios.com/sponsored/content-item/phrma-how-for-profit-pharmacies-are-flooding-a-safety-net-program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1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ak_SoktIYZEUtVslJ5NFK9zHJNGIXQ_e/view" TargetMode="External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6.jpg"/><Relationship Id="rId5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6A74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43175" y="137850"/>
            <a:ext cx="61884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latin typeface="Archivo Light"/>
                <a:ea typeface="Archivo Light"/>
                <a:cs typeface="Archivo Light"/>
                <a:sym typeface="Archivo Light"/>
              </a:rPr>
              <a:t>Behind the 340B Drug Pricing Program</a:t>
            </a:r>
            <a:endParaRPr sz="55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400" y="2887175"/>
            <a:ext cx="1778529" cy="179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9796" y="2887175"/>
            <a:ext cx="1778529" cy="17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43175" y="3555888"/>
            <a:ext cx="34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A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949713" y="3555888"/>
            <a:ext cx="34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X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583900" y="3555900"/>
            <a:ext cx="177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PARTNERSHIP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5">
            <a:alphaModFix/>
          </a:blip>
          <a:srcRect b="42114" l="0" r="0" t="3726"/>
          <a:stretch/>
        </p:blipFill>
        <p:spPr>
          <a:xfrm>
            <a:off x="0" y="4665675"/>
            <a:ext cx="9144001" cy="51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4725354" y="888158"/>
            <a:ext cx="4209300" cy="3670200"/>
          </a:xfrm>
          <a:prstGeom prst="rect">
            <a:avLst/>
          </a:prstGeom>
          <a:solidFill>
            <a:srgbClr val="F7EB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285350" y="426625"/>
            <a:ext cx="3741600" cy="4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E2E2E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The big picture</a:t>
            </a:r>
            <a:endParaRPr sz="1600">
              <a:solidFill>
                <a:srgbClr val="2E2E2E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2E2E"/>
                </a:solidFill>
                <a:latin typeface="Archivo Light"/>
                <a:ea typeface="Archivo Light"/>
                <a:cs typeface="Archivo Light"/>
                <a:sym typeface="Archivo Light"/>
              </a:rPr>
              <a:t>Prescription medications are more expensive than they should be, and programs like 340B  which were initially meant to support low-income and uninsured patients — are actually lining the pockets of private pharmacies and hospitals.</a:t>
            </a:r>
            <a:endParaRPr>
              <a:solidFill>
                <a:srgbClr val="2E2E2E"/>
              </a:solidFill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2E2E"/>
              </a:solidFill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E2E2E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Why it matters</a:t>
            </a:r>
            <a:endParaRPr sz="1600">
              <a:solidFill>
                <a:srgbClr val="2E2E2E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2E2E2E"/>
                </a:solidFill>
                <a:latin typeface="Archivo Light"/>
                <a:ea typeface="Archivo Light"/>
                <a:cs typeface="Archivo Light"/>
                <a:sym typeface="Archivo Light"/>
              </a:rPr>
              <a:t>Axios’ Smart Brevity Studio and PhRMA’s partnership yielded a one-of-a-kind multi-platform experience telling the story of why patients are in need of a better drug pricing policy, and to spark conversations on necessary improvements to the 340B program.</a:t>
            </a:r>
            <a:endParaRPr>
              <a:solidFill>
                <a:srgbClr val="2E2E2E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891" t="0"/>
          <a:stretch/>
        </p:blipFill>
        <p:spPr>
          <a:xfrm>
            <a:off x="4381325" y="585150"/>
            <a:ext cx="4210871" cy="36740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179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chivo Light"/>
                <a:ea typeface="Archivo Light"/>
                <a:cs typeface="Archivo Light"/>
                <a:sym typeface="Archivo Light"/>
              </a:rPr>
              <a:t>Campaign at a glance</a:t>
            </a:r>
            <a:endParaRPr sz="3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25" y="1133500"/>
            <a:ext cx="3071400" cy="1445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4" name="Google Shape;74;p15"/>
          <p:cNvSpPr txBox="1"/>
          <p:nvPr/>
        </p:nvSpPr>
        <p:spPr>
          <a:xfrm>
            <a:off x="543525" y="2845800"/>
            <a:ext cx="2450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rchivo Light"/>
                <a:ea typeface="Archivo Light"/>
                <a:cs typeface="Archivo Light"/>
                <a:sym typeface="Archivo Light"/>
              </a:rPr>
              <a:t>1. Collections Page + 3 Stories</a:t>
            </a:r>
            <a:endParaRPr sz="13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3688150" y="4098550"/>
            <a:ext cx="224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rchivo Light"/>
                <a:ea typeface="Archivo Light"/>
                <a:cs typeface="Archivo Light"/>
                <a:sym typeface="Archivo Light"/>
              </a:rPr>
              <a:t>2</a:t>
            </a:r>
            <a:r>
              <a:rPr lang="en" sz="1300">
                <a:latin typeface="Archivo Light"/>
                <a:ea typeface="Archivo Light"/>
                <a:cs typeface="Archivo Light"/>
                <a:sym typeface="Archivo Light"/>
              </a:rPr>
              <a:t>. Custom Explainer Video</a:t>
            </a:r>
            <a:endParaRPr sz="13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6167075" y="3687900"/>
            <a:ext cx="245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rchivo Light"/>
                <a:ea typeface="Archivo Light"/>
                <a:cs typeface="Archivo Light"/>
                <a:sym typeface="Archivo Light"/>
              </a:rPr>
              <a:t>3</a:t>
            </a:r>
            <a:r>
              <a:rPr lang="en" sz="1300">
                <a:latin typeface="Archivo Light"/>
                <a:ea typeface="Archivo Light"/>
                <a:cs typeface="Archivo Light"/>
                <a:sym typeface="Archivo Light"/>
              </a:rPr>
              <a:t>. Native Visual Posts on Axios.com</a:t>
            </a:r>
            <a:endParaRPr sz="13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550" y="2495541"/>
            <a:ext cx="2645100" cy="1487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6426" y="280750"/>
            <a:ext cx="1716000" cy="3303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906857"/>
            <a:ext cx="9144003" cy="23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/>
        </p:nvSpPr>
        <p:spPr>
          <a:xfrm>
            <a:off x="341100" y="132650"/>
            <a:ext cx="5020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chivo Light"/>
                <a:ea typeface="Archivo Light"/>
                <a:cs typeface="Archivo Light"/>
                <a:sym typeface="Archivo Light"/>
              </a:rPr>
              <a:t>Collections Page + Stories</a:t>
            </a:r>
            <a:endParaRPr sz="3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341100" y="4548475"/>
            <a:ext cx="163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 Light"/>
                <a:ea typeface="Archivo Light"/>
                <a:cs typeface="Archivo Light"/>
                <a:sym typeface="Archivo Light"/>
              </a:rPr>
              <a:t>Industry average time spent on page: 49 seconds</a:t>
            </a:r>
            <a:endParaRPr sz="8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952425" y="2876550"/>
            <a:ext cx="140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Archivo Light"/>
                <a:ea typeface="Archivo Light"/>
                <a:cs typeface="Archivo Light"/>
                <a:sym typeface="Archivo Light"/>
                <a:hlinkClick r:id="rId3"/>
              </a:rPr>
              <a:t>Collections Page</a:t>
            </a:r>
            <a:endParaRPr sz="1200"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chivo Light"/>
                <a:ea typeface="Archivo Light"/>
                <a:cs typeface="Archivo Light"/>
                <a:sym typeface="Archivo Light"/>
              </a:rPr>
              <a:t>Time spent: 2:37</a:t>
            </a:r>
            <a:endParaRPr sz="1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627525" y="3879500"/>
            <a:ext cx="135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Archivo Light"/>
                <a:ea typeface="Archivo Light"/>
                <a:cs typeface="Archivo Light"/>
                <a:sym typeface="Archivo Light"/>
                <a:hlinkClick r:id="rId4"/>
              </a:rPr>
              <a:t>Story 1</a:t>
            </a:r>
            <a:endParaRPr sz="1200"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chivo Light"/>
                <a:ea typeface="Archivo Light"/>
                <a:cs typeface="Archivo Light"/>
                <a:sym typeface="Archivo Light"/>
              </a:rPr>
              <a:t>Time spent: 3:52 </a:t>
            </a:r>
            <a:endParaRPr sz="1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7199386" y="3879500"/>
            <a:ext cx="135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Archivo Light"/>
                <a:ea typeface="Archivo Light"/>
                <a:cs typeface="Archivo Light"/>
                <a:sym typeface="Archivo Light"/>
                <a:hlinkClick r:id="rId5"/>
              </a:rPr>
              <a:t>Story 3</a:t>
            </a:r>
            <a:endParaRPr sz="1200"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chivo Light"/>
                <a:ea typeface="Archivo Light"/>
                <a:cs typeface="Archivo Light"/>
                <a:sym typeface="Archivo Light"/>
              </a:rPr>
              <a:t>Time spent: 2:50</a:t>
            </a:r>
            <a:endParaRPr sz="1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5413449" y="3879500"/>
            <a:ext cx="135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Archivo Light"/>
                <a:ea typeface="Archivo Light"/>
                <a:cs typeface="Archivo Light"/>
                <a:sym typeface="Archivo Light"/>
                <a:hlinkClick r:id="rId6"/>
              </a:rPr>
              <a:t>Story 2</a:t>
            </a:r>
            <a:endParaRPr sz="1200"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chivo Light"/>
                <a:ea typeface="Archivo Light"/>
                <a:cs typeface="Archivo Light"/>
                <a:sym typeface="Archivo Light"/>
              </a:rPr>
              <a:t>Time spent: 4:02</a:t>
            </a:r>
            <a:endParaRPr sz="1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7">
            <a:alphaModFix/>
          </a:blip>
          <a:srcRect b="9820" l="0" r="0" t="0"/>
          <a:stretch/>
        </p:blipFill>
        <p:spPr>
          <a:xfrm>
            <a:off x="7120000" y="1801950"/>
            <a:ext cx="1508926" cy="18736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1" name="Google Shape;9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5150" y="1311925"/>
            <a:ext cx="3174681" cy="149791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9">
            <a:alphaModFix/>
          </a:blip>
          <a:srcRect b="12041" l="0" r="0" t="0"/>
          <a:stretch/>
        </p:blipFill>
        <p:spPr>
          <a:xfrm>
            <a:off x="3548213" y="1801950"/>
            <a:ext cx="1508926" cy="17401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10">
            <a:alphaModFix/>
          </a:blip>
          <a:srcRect b="12134" l="0" r="0" t="0"/>
          <a:stretch/>
        </p:blipFill>
        <p:spPr>
          <a:xfrm>
            <a:off x="5334113" y="1801938"/>
            <a:ext cx="1508926" cy="19728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4" name="Google Shape;94;p16"/>
          <p:cNvSpPr/>
          <p:nvPr/>
        </p:nvSpPr>
        <p:spPr>
          <a:xfrm>
            <a:off x="6047850" y="0"/>
            <a:ext cx="2534274" cy="1211436"/>
          </a:xfrm>
          <a:prstGeom prst="flowChartDocument">
            <a:avLst/>
          </a:prstGeom>
          <a:solidFill>
            <a:srgbClr val="747EBC">
              <a:alpha val="7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Total pageviews: </a:t>
            </a:r>
            <a:r>
              <a:rPr lang="en" sz="1200">
                <a:solidFill>
                  <a:srgbClr val="FFFFFF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10,976</a:t>
            </a:r>
            <a:endParaRPr sz="1200">
              <a:solidFill>
                <a:srgbClr val="FFFFFF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Unique visitors: </a:t>
            </a:r>
            <a:r>
              <a:rPr lang="en" sz="1200">
                <a:solidFill>
                  <a:srgbClr val="FFFFFF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10,112</a:t>
            </a:r>
            <a:endParaRPr sz="1200">
              <a:solidFill>
                <a:srgbClr val="FFFFFF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Average time across pages: </a:t>
            </a:r>
            <a:r>
              <a:rPr lang="en" sz="1200">
                <a:solidFill>
                  <a:srgbClr val="FFFFFF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4.1X over industry benchmark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552450" y="1131550"/>
            <a:ext cx="1214700" cy="1257600"/>
          </a:xfrm>
          <a:prstGeom prst="ellipse">
            <a:avLst/>
          </a:prstGeom>
          <a:solidFill>
            <a:srgbClr val="F1E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chivo Medium"/>
                <a:ea typeface="Archivo Medium"/>
                <a:cs typeface="Archivo Medium"/>
                <a:sym typeface="Archivo Medium"/>
              </a:rPr>
              <a:t>206K</a:t>
            </a:r>
            <a:endParaRPr sz="1800"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rchivo Light"/>
                <a:ea typeface="Archivo Light"/>
                <a:cs typeface="Archivo Light"/>
                <a:sym typeface="Archivo Light"/>
              </a:rPr>
              <a:t>Video Views</a:t>
            </a:r>
            <a:endParaRPr sz="10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320100" y="231800"/>
            <a:ext cx="3002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chivo Light"/>
                <a:ea typeface="Archivo Light"/>
                <a:cs typeface="Archivo Light"/>
                <a:sym typeface="Archivo Light"/>
              </a:rPr>
              <a:t>Explainer Video</a:t>
            </a:r>
            <a:endParaRPr sz="3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341100" y="4624675"/>
            <a:ext cx="163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 Light"/>
                <a:ea typeface="Archivo Light"/>
                <a:cs typeface="Archivo Light"/>
                <a:sym typeface="Archivo Light"/>
              </a:rPr>
              <a:t>Industry benchmark CTR: 0.08%</a:t>
            </a:r>
            <a:endParaRPr sz="800"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 Light"/>
                <a:ea typeface="Archivo Light"/>
                <a:cs typeface="Archivo Light"/>
                <a:sym typeface="Archivo Light"/>
              </a:rPr>
              <a:t>Axios benchmark CTR: 0.10%</a:t>
            </a:r>
            <a:endParaRPr sz="8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102" name="Google Shape;102;p17" title="PhRMA_340B_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5050" y="1011824"/>
            <a:ext cx="5546400" cy="3119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3" name="Google Shape;103;p17"/>
          <p:cNvSpPr/>
          <p:nvPr/>
        </p:nvSpPr>
        <p:spPr>
          <a:xfrm>
            <a:off x="1898750" y="2001900"/>
            <a:ext cx="1214700" cy="1257600"/>
          </a:xfrm>
          <a:prstGeom prst="ellipse">
            <a:avLst/>
          </a:prstGeom>
          <a:solidFill>
            <a:srgbClr val="F1E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chivo Medium"/>
                <a:ea typeface="Archivo Medium"/>
                <a:cs typeface="Archivo Medium"/>
                <a:sym typeface="Archivo Medium"/>
              </a:rPr>
              <a:t>1.4X</a:t>
            </a:r>
            <a:endParaRPr sz="1800"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rchivo Light"/>
                <a:ea typeface="Archivo Light"/>
                <a:cs typeface="Archivo Light"/>
                <a:sym typeface="Archivo Light"/>
              </a:rPr>
              <a:t>Average CTR over Axios benchmark</a:t>
            </a:r>
            <a:endParaRPr sz="10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552450" y="2916425"/>
            <a:ext cx="1214700" cy="1257600"/>
          </a:xfrm>
          <a:prstGeom prst="ellipse">
            <a:avLst/>
          </a:prstGeom>
          <a:solidFill>
            <a:srgbClr val="F1E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chivo Medium"/>
                <a:ea typeface="Archivo Medium"/>
                <a:cs typeface="Archivo Medium"/>
                <a:sym typeface="Archivo Medium"/>
              </a:rPr>
              <a:t>1K+</a:t>
            </a:r>
            <a:endParaRPr sz="1800"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rchivo Light"/>
                <a:ea typeface="Archivo Light"/>
                <a:cs typeface="Archivo Light"/>
                <a:sym typeface="Archivo Light"/>
              </a:rPr>
              <a:t>Clicks</a:t>
            </a:r>
            <a:endParaRPr sz="10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/>
        </p:nvSpPr>
        <p:spPr>
          <a:xfrm>
            <a:off x="331100" y="78475"/>
            <a:ext cx="3002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chivo Light"/>
                <a:ea typeface="Archivo Light"/>
                <a:cs typeface="Archivo Light"/>
                <a:sym typeface="Archivo Light"/>
              </a:rPr>
              <a:t>Visual Posts</a:t>
            </a:r>
            <a:endParaRPr sz="3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10" y="1076003"/>
            <a:ext cx="1811700" cy="3488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2746" y="1076003"/>
            <a:ext cx="1811700" cy="3488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8000" y="1068325"/>
            <a:ext cx="1812300" cy="3503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" name="Google Shape;113;p18"/>
          <p:cNvSpPr txBox="1"/>
          <p:nvPr/>
        </p:nvSpPr>
        <p:spPr>
          <a:xfrm>
            <a:off x="655550" y="755575"/>
            <a:ext cx="103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rchivo Light"/>
                <a:ea typeface="Archivo Light"/>
                <a:cs typeface="Archivo Light"/>
                <a:sym typeface="Archivo Light"/>
              </a:rPr>
              <a:t>CTR: </a:t>
            </a:r>
            <a:r>
              <a:rPr lang="en" sz="1100">
                <a:latin typeface="Archivo Medium"/>
                <a:ea typeface="Archivo Medium"/>
                <a:cs typeface="Archivo Medium"/>
                <a:sym typeface="Archivo Medium"/>
              </a:rPr>
              <a:t>0.40%</a:t>
            </a:r>
            <a:endParaRPr sz="1100"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3020800" y="755575"/>
            <a:ext cx="103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rchivo Light"/>
                <a:ea typeface="Archivo Light"/>
                <a:cs typeface="Archivo Light"/>
                <a:sym typeface="Archivo Light"/>
              </a:rPr>
              <a:t>CTR: </a:t>
            </a:r>
            <a:r>
              <a:rPr lang="en" sz="1100">
                <a:latin typeface="Archivo Medium"/>
                <a:ea typeface="Archivo Medium"/>
                <a:cs typeface="Archivo Medium"/>
                <a:sym typeface="Archivo Medium"/>
              </a:rPr>
              <a:t>0.27%</a:t>
            </a:r>
            <a:endParaRPr sz="1100"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5386050" y="755563"/>
            <a:ext cx="103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rchivo Light"/>
                <a:ea typeface="Archivo Light"/>
                <a:cs typeface="Archivo Light"/>
                <a:sym typeface="Archivo Light"/>
              </a:rPr>
              <a:t>CTR: </a:t>
            </a:r>
            <a:r>
              <a:rPr lang="en" sz="1100">
                <a:latin typeface="Archivo Medium"/>
                <a:ea typeface="Archivo Medium"/>
                <a:cs typeface="Archivo Medium"/>
                <a:sym typeface="Archivo Medium"/>
              </a:rPr>
              <a:t>0.24%</a:t>
            </a:r>
            <a:endParaRPr sz="1100"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7105900" y="1266950"/>
            <a:ext cx="1877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rchivo Light"/>
                <a:ea typeface="Archivo Light"/>
                <a:cs typeface="Archivo Light"/>
                <a:sym typeface="Archivo Light"/>
              </a:rPr>
              <a:t>Average CTR: </a:t>
            </a:r>
            <a:r>
              <a:rPr lang="en" sz="1300">
                <a:latin typeface="Archivo Medium"/>
                <a:ea typeface="Archivo Medium"/>
                <a:cs typeface="Archivo Medium"/>
                <a:sym typeface="Archivo Medium"/>
              </a:rPr>
              <a:t>0.28%</a:t>
            </a:r>
            <a:endParaRPr sz="1300"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341100" y="4624675"/>
            <a:ext cx="163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 Light"/>
                <a:ea typeface="Archivo Light"/>
                <a:cs typeface="Archivo Light"/>
                <a:sym typeface="Archivo Light"/>
              </a:rPr>
              <a:t>Industry benchmark CTR: 0.08%</a:t>
            </a:r>
            <a:endParaRPr sz="800"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 Light"/>
                <a:ea typeface="Archivo Light"/>
                <a:cs typeface="Archivo Light"/>
                <a:sym typeface="Archivo Light"/>
              </a:rPr>
              <a:t>Axios benchmark CTR: 0.10%</a:t>
            </a:r>
            <a:endParaRPr sz="8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399750" y="1822450"/>
            <a:ext cx="1214700" cy="1257600"/>
          </a:xfrm>
          <a:prstGeom prst="ellipse">
            <a:avLst/>
          </a:prstGeom>
          <a:solidFill>
            <a:srgbClr val="E56F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chivo Medium"/>
                <a:ea typeface="Archivo Medium"/>
                <a:cs typeface="Archivo Medium"/>
                <a:sym typeface="Archivo Medium"/>
              </a:rPr>
              <a:t>3.5X</a:t>
            </a:r>
            <a:endParaRPr sz="1800"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rchivo Light"/>
                <a:ea typeface="Archivo Light"/>
                <a:cs typeface="Archivo Light"/>
                <a:sym typeface="Archivo Light"/>
              </a:rPr>
              <a:t>Over Industry benchmark</a:t>
            </a:r>
            <a:endParaRPr sz="10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437400" y="3243625"/>
            <a:ext cx="1214700" cy="1257600"/>
          </a:xfrm>
          <a:prstGeom prst="ellipse">
            <a:avLst/>
          </a:prstGeom>
          <a:solidFill>
            <a:srgbClr val="E56F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chivo Medium"/>
                <a:ea typeface="Archivo Medium"/>
                <a:cs typeface="Archivo Medium"/>
                <a:sym typeface="Archivo Medium"/>
              </a:rPr>
              <a:t>2.8</a:t>
            </a:r>
            <a:r>
              <a:rPr lang="en" sz="1800">
                <a:latin typeface="Archivo Medium"/>
                <a:ea typeface="Archivo Medium"/>
                <a:cs typeface="Archivo Medium"/>
                <a:sym typeface="Archivo Medium"/>
              </a:rPr>
              <a:t>X</a:t>
            </a:r>
            <a:endParaRPr sz="1800"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rchivo Light"/>
                <a:ea typeface="Archivo Light"/>
                <a:cs typeface="Archivo Light"/>
                <a:sym typeface="Archivo Light"/>
              </a:rPr>
              <a:t>Over Axios benchmark</a:t>
            </a:r>
            <a:endParaRPr sz="10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/>
        </p:nvSpPr>
        <p:spPr>
          <a:xfrm>
            <a:off x="253675" y="79400"/>
            <a:ext cx="4528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chivo Light"/>
                <a:ea typeface="Archivo Light"/>
                <a:cs typeface="Archivo Light"/>
                <a:sym typeface="Archivo Light"/>
              </a:rPr>
              <a:t>Promotional Highlights</a:t>
            </a:r>
            <a:endParaRPr sz="32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25" y="756512"/>
            <a:ext cx="1843800" cy="3942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6025" y="756500"/>
            <a:ext cx="1843500" cy="3942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6732" y="756500"/>
            <a:ext cx="1843500" cy="3942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7440" y="756500"/>
            <a:ext cx="1843500" cy="3942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" name="Google Shape;129;p19"/>
          <p:cNvSpPr/>
          <p:nvPr/>
        </p:nvSpPr>
        <p:spPr>
          <a:xfrm>
            <a:off x="442013" y="4756125"/>
            <a:ext cx="1690200" cy="331200"/>
          </a:xfrm>
          <a:prstGeom prst="rect">
            <a:avLst/>
          </a:prstGeom>
          <a:solidFill>
            <a:srgbClr val="505050">
              <a:alpha val="93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Story 1 top performer, </a:t>
            </a:r>
            <a:r>
              <a:rPr lang="en" sz="1000">
                <a:solidFill>
                  <a:srgbClr val="FFFFFF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0.33% CTR</a:t>
            </a:r>
            <a:endParaRPr sz="1000">
              <a:solidFill>
                <a:srgbClr val="FFFFFF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2652663" y="4756125"/>
            <a:ext cx="1690200" cy="331200"/>
          </a:xfrm>
          <a:prstGeom prst="rect">
            <a:avLst/>
          </a:prstGeom>
          <a:solidFill>
            <a:srgbClr val="505050">
              <a:alpha val="93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Story 2 top performer, </a:t>
            </a:r>
            <a:r>
              <a:rPr lang="en" sz="1000">
                <a:solidFill>
                  <a:srgbClr val="FFFFFF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0.23% CTR</a:t>
            </a:r>
            <a:endParaRPr sz="1000">
              <a:solidFill>
                <a:srgbClr val="FFFFFF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4863313" y="4756125"/>
            <a:ext cx="1690200" cy="331200"/>
          </a:xfrm>
          <a:prstGeom prst="rect">
            <a:avLst/>
          </a:prstGeom>
          <a:solidFill>
            <a:srgbClr val="505050">
              <a:alpha val="93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Story 3 top performer, </a:t>
            </a:r>
            <a:r>
              <a:rPr lang="en" sz="1000">
                <a:solidFill>
                  <a:srgbClr val="FFFFFF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0.18% CTR</a:t>
            </a:r>
            <a:endParaRPr sz="1000">
              <a:solidFill>
                <a:srgbClr val="FFFFFF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7073963" y="4756125"/>
            <a:ext cx="1690200" cy="331200"/>
          </a:xfrm>
          <a:prstGeom prst="rect">
            <a:avLst/>
          </a:prstGeom>
          <a:solidFill>
            <a:srgbClr val="505050">
              <a:alpha val="93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Collections Page </a:t>
            </a:r>
            <a:r>
              <a:rPr lang="en" sz="10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top performer, </a:t>
            </a:r>
            <a:r>
              <a:rPr lang="en" sz="1000">
                <a:solidFill>
                  <a:srgbClr val="FFFFFF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0.30% CTR</a:t>
            </a:r>
            <a:endParaRPr sz="1000">
              <a:solidFill>
                <a:srgbClr val="FFFFFF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